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4" r:id="rId1"/>
  </p:sldMasterIdLst>
  <p:notesMasterIdLst>
    <p:notesMasterId r:id="rId28"/>
  </p:notesMasterIdLst>
  <p:handoutMasterIdLst>
    <p:handoutMasterId r:id="rId29"/>
  </p:handoutMasterIdLst>
  <p:sldIdLst>
    <p:sldId id="256" r:id="rId2"/>
    <p:sldId id="320" r:id="rId3"/>
    <p:sldId id="321" r:id="rId4"/>
    <p:sldId id="317" r:id="rId5"/>
    <p:sldId id="318" r:id="rId6"/>
    <p:sldId id="319" r:id="rId7"/>
    <p:sldId id="335" r:id="rId8"/>
    <p:sldId id="325" r:id="rId9"/>
    <p:sldId id="326" r:id="rId10"/>
    <p:sldId id="327" r:id="rId11"/>
    <p:sldId id="328" r:id="rId12"/>
    <p:sldId id="337" r:id="rId13"/>
    <p:sldId id="333" r:id="rId14"/>
    <p:sldId id="338" r:id="rId15"/>
    <p:sldId id="334" r:id="rId16"/>
    <p:sldId id="336" r:id="rId17"/>
    <p:sldId id="339" r:id="rId18"/>
    <p:sldId id="340" r:id="rId19"/>
    <p:sldId id="341" r:id="rId20"/>
    <p:sldId id="322" r:id="rId21"/>
    <p:sldId id="323" r:id="rId22"/>
    <p:sldId id="324" r:id="rId23"/>
    <p:sldId id="329" r:id="rId24"/>
    <p:sldId id="330" r:id="rId25"/>
    <p:sldId id="331" r:id="rId26"/>
    <p:sldId id="33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4" autoAdjust="0"/>
    <p:restoredTop sz="94639" autoAdjust="0"/>
  </p:normalViewPr>
  <p:slideViewPr>
    <p:cSldViewPr>
      <p:cViewPr varScale="1">
        <p:scale>
          <a:sx n="115" d="100"/>
          <a:sy n="115" d="100"/>
        </p:scale>
        <p:origin x="195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3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5976D-3375-439E-BB13-E060DBB040F8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59DBE-8865-4A29-B914-7D44CECFF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9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E0952-9951-41AE-BCBE-84112D41D7A0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762BC-8057-429B-860F-D1A05E2EC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089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577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41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Klaus Dehmelt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Klaus Dehmelt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Klaus Dehmelt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Klaus Dehmelt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Klaus Dehmelt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5542325"/>
            <a:ext cx="5314950" cy="838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634" y="5437328"/>
            <a:ext cx="2493818" cy="81395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Klaus Dehmelt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Klaus Dehmelt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US" dirty="0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Klaus Dehmelt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Klaus Dehmelt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kumimoji="0" lang="en-US" smtClean="0"/>
              <a:t>Klaus Dehmelt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Klaus Dehmelt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D31BF8-B3AB-47CA-9B2B-9CB209D17AF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03" y="6065004"/>
            <a:ext cx="2049144" cy="3231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64" y="6108230"/>
            <a:ext cx="722370" cy="2357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722313" y="2690813"/>
            <a:ext cx="7772400" cy="1500187"/>
          </a:xfrm>
        </p:spPr>
        <p:txBody>
          <a:bodyPr>
            <a:normAutofit/>
          </a:bodyPr>
          <a:lstStyle/>
          <a:p>
            <a:r>
              <a:rPr lang="en-US" dirty="0" smtClean="0"/>
              <a:t>Klaus Dehmelt</a:t>
            </a:r>
          </a:p>
          <a:p>
            <a:r>
              <a:rPr lang="en-US" dirty="0" smtClean="0"/>
              <a:t>EIC Tracking R&amp;D Meeting</a:t>
            </a:r>
            <a:endParaRPr lang="en-US" dirty="0" smtClean="0"/>
          </a:p>
          <a:p>
            <a:r>
              <a:rPr lang="en-US" dirty="0" smtClean="0"/>
              <a:t>February, </a:t>
            </a:r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Charge Division Concepts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Klaus Dehmelt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86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Dispersion in 2-D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10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rectangular pads integrate charge over any pad shape area to obtain charge “seen” (induced) on </a:t>
            </a:r>
            <a:r>
              <a:rPr lang="en-US" smtClean="0"/>
              <a:t>that pad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with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45" y="3021674"/>
            <a:ext cx="7931110" cy="8146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8" y="4495800"/>
            <a:ext cx="8388823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3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Effects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11</a:t>
            </a:fld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143" y="1714190"/>
            <a:ext cx="5995714" cy="12576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870" y="4203384"/>
            <a:ext cx="6656259" cy="12830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03" y="2920706"/>
            <a:ext cx="8180593" cy="119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03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Effects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12</a:t>
            </a:fld>
            <a:endParaRPr kumimoji="0"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31795" y="5486400"/>
            <a:ext cx="6880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L(t), R(t), and A(t) have to be convoluted into I(t)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1657350"/>
            <a:ext cx="75819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84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Single Charge Cluster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13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Convolution of detector effects (analytically)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r">
              <a:buNone/>
            </a:pPr>
            <a:r>
              <a:rPr lang="en-US" sz="2000" dirty="0" smtClean="0"/>
              <a:t>Includes rise time</a:t>
            </a:r>
          </a:p>
          <a:p>
            <a:pPr marL="0" indent="0" algn="r">
              <a:buNone/>
            </a:pPr>
            <a:r>
              <a:rPr lang="en-US" sz="2000" dirty="0" err="1"/>
              <a:t>l</a:t>
            </a:r>
            <a:r>
              <a:rPr lang="en-US" sz="2000" dirty="0" err="1" smtClean="0"/>
              <a:t>ongit</a:t>
            </a:r>
            <a:r>
              <a:rPr lang="en-US" sz="2000" dirty="0" smtClean="0"/>
              <a:t>. diffusion</a:t>
            </a:r>
          </a:p>
          <a:p>
            <a:pPr marL="0" indent="0" algn="r">
              <a:buNone/>
            </a:pPr>
            <a:r>
              <a:rPr lang="en-US" sz="2000" dirty="0" smtClean="0"/>
              <a:t>charge preamp.</a:t>
            </a:r>
          </a:p>
          <a:p>
            <a:pPr marL="0" indent="0" algn="r">
              <a:buNone/>
            </a:pPr>
            <a:r>
              <a:rPr lang="en-US" sz="2000" dirty="0"/>
              <a:t>r</a:t>
            </a:r>
            <a:r>
              <a:rPr lang="en-US" sz="2000" dirty="0" smtClean="0"/>
              <a:t>ise and fall time  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067394"/>
            <a:ext cx="5552750" cy="40779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6921" y="3657600"/>
            <a:ext cx="2208479" cy="30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07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Single Charge Cluster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14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Convolution of detector effects (analytically)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2247900"/>
            <a:ext cx="75819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30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Single Charge Cluster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15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Convolution of detector effects and charge dispersion via numerical convolution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         [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⊛</m:t>
                    </m:r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 algn="ctr">
                  <a:buNone/>
                </a:pPr>
                <a:endParaRPr lang="en-US" dirty="0" smtClean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                                                                         ] = QI(t)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86" t="-1325" r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620" y="2436867"/>
            <a:ext cx="5958761" cy="6120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5698" y="3124200"/>
            <a:ext cx="3792604" cy="278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8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Single Charge Cluster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16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Numerical convolution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037" y="2057400"/>
            <a:ext cx="6257925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76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Continued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17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Strategy</a:t>
            </a:r>
          </a:p>
          <a:p>
            <a:pPr lvl="1"/>
            <a:r>
              <a:rPr lang="en-US" dirty="0" smtClean="0"/>
              <a:t>Charge cloud at random (x</a:t>
            </a:r>
            <a:r>
              <a:rPr lang="en-US" baseline="-25000" dirty="0" smtClean="0"/>
              <a:t>0</a:t>
            </a:r>
            <a:r>
              <a:rPr lang="en-US" dirty="0" smtClean="0"/>
              <a:t>, y</a:t>
            </a:r>
            <a:r>
              <a:rPr lang="en-US" baseline="-25000" dirty="0"/>
              <a:t>0</a:t>
            </a:r>
            <a:r>
              <a:rPr lang="en-US" dirty="0" smtClean="0"/>
              <a:t>) with random </a:t>
            </a:r>
            <a:r>
              <a:rPr lang="en-US" dirty="0" smtClean="0"/>
              <a:t>width (</a:t>
            </a:r>
            <a:r>
              <a:rPr lang="en-US" dirty="0">
                <a:latin typeface="Symbol" panose="05050102010706020507" pitchFamily="18" charset="2"/>
              </a:rPr>
              <a:t>s </a:t>
            </a:r>
            <a:r>
              <a:rPr lang="en-US" dirty="0" smtClean="0"/>
              <a:t>specific </a:t>
            </a:r>
            <a:r>
              <a:rPr lang="en-US" dirty="0" smtClean="0"/>
              <a:t>to gas)</a:t>
            </a:r>
          </a:p>
          <a:p>
            <a:pPr lvl="1"/>
            <a:r>
              <a:rPr lang="en-US" dirty="0" smtClean="0"/>
              <a:t>Place pads/strips/… with (x, y) boundaries and compare with dispersed, convoluted signal at any (x, y) after some time 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Basically limited to a finite number of pads/strips/…</a:t>
            </a:r>
          </a:p>
          <a:p>
            <a:pPr lvl="1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15949" y="3629024"/>
            <a:ext cx="6912102" cy="1933576"/>
            <a:chOff x="771525" y="3781424"/>
            <a:chExt cx="6912102" cy="1933576"/>
          </a:xfrm>
        </p:grpSpPr>
        <p:pic>
          <p:nvPicPr>
            <p:cNvPr id="2050" name="Picture 2" descr="Er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525" y="3781424"/>
              <a:ext cx="3114675" cy="1933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Er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8952" y="3781424"/>
              <a:ext cx="3114675" cy="1933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4002462" y="4591445"/>
                  <a:ext cx="444032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⊝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2462" y="4591445"/>
                  <a:ext cx="444032" cy="43088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/>
            <p:cNvCxnSpPr/>
            <p:nvPr/>
          </p:nvCxnSpPr>
          <p:spPr>
            <a:xfrm>
              <a:off x="5867400" y="4038600"/>
              <a:ext cx="0" cy="167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362200" y="4038600"/>
              <a:ext cx="0" cy="1676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5715000" y="5168153"/>
              <a:ext cx="261938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236694" y="4217894"/>
              <a:ext cx="261938" cy="304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9703" y="3176083"/>
            <a:ext cx="4924595" cy="50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33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Continued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18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Strategy (contd.)</a:t>
            </a:r>
          </a:p>
          <a:p>
            <a:pPr lvl="1"/>
            <a:r>
              <a:rPr lang="en-US" dirty="0" smtClean="0"/>
              <a:t>Find a set of best responding system(s)</a:t>
            </a:r>
          </a:p>
          <a:p>
            <a:pPr lvl="1"/>
            <a:r>
              <a:rPr lang="en-US" dirty="0" smtClean="0"/>
              <a:t>Determine pad-response-function PRF (</a:t>
            </a:r>
            <a:r>
              <a:rPr lang="en-US" altLang="en-US" dirty="0" smtClean="0"/>
              <a:t>a </a:t>
            </a:r>
            <a:r>
              <a:rPr lang="en-US" altLang="en-US" dirty="0"/>
              <a:t>measure of pad signal </a:t>
            </a:r>
            <a:r>
              <a:rPr lang="en-US" altLang="en-US" i="1" dirty="0">
                <a:solidFill>
                  <a:srgbClr val="FF0000"/>
                </a:solidFill>
              </a:rPr>
              <a:t>“</a:t>
            </a:r>
            <a:r>
              <a:rPr lang="en-US" altLang="en-US" i="1" u="sng" dirty="0">
                <a:solidFill>
                  <a:srgbClr val="FF0000"/>
                </a:solidFill>
              </a:rPr>
              <a:t>amplitude</a:t>
            </a:r>
            <a:r>
              <a:rPr lang="en-US" altLang="en-US" i="1" dirty="0">
                <a:solidFill>
                  <a:srgbClr val="FF0000"/>
                </a:solidFill>
              </a:rPr>
              <a:t>” </a:t>
            </a:r>
            <a:r>
              <a:rPr lang="en-US" altLang="en-US" dirty="0"/>
              <a:t>as a function of </a:t>
            </a:r>
            <a:r>
              <a:rPr lang="en-US" altLang="en-US" dirty="0" smtClean="0"/>
              <a:t>space point </a:t>
            </a:r>
            <a:r>
              <a:rPr lang="en-US" altLang="en-US" dirty="0"/>
              <a:t>position relative to the </a:t>
            </a:r>
            <a:r>
              <a:rPr lang="en-US" altLang="en-US" dirty="0" smtClean="0"/>
              <a:t>pad)</a:t>
            </a:r>
            <a:endParaRPr lang="en-US" dirty="0" smtClean="0"/>
          </a:p>
          <a:p>
            <a:pPr lvl="1"/>
            <a:r>
              <a:rPr lang="en-US" dirty="0" smtClean="0"/>
              <a:t>Produce a corresponding readout board (resistive layer, pad/strip/… layout)</a:t>
            </a:r>
          </a:p>
          <a:p>
            <a:pPr lvl="1"/>
            <a:r>
              <a:rPr lang="en-US" dirty="0" smtClean="0"/>
              <a:t>BNL has strongly focused X-ray source (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&lt;10</a:t>
            </a:r>
            <a:r>
              <a:rPr lang="en-US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m) on precision moveable table (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m-precision) -&gt; verify readout properties</a:t>
            </a:r>
          </a:p>
          <a:p>
            <a:pPr lvl="1"/>
            <a:r>
              <a:rPr lang="en-US" dirty="0" smtClean="0"/>
              <a:t>Once verified, place readout board into RICH-prototype and go for yet another test-beam campaign, preferably FTBF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80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Klaus Dehmelt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19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9424" y="1219200"/>
            <a:ext cx="1725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Additional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59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MicroPattern</a:t>
            </a:r>
            <a:r>
              <a:rPr lang="en-US" dirty="0" smtClean="0"/>
              <a:t> Gas Detectors MPGD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MPGD need narrow pads/strips/… for good position resolution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033673" y="2031750"/>
            <a:ext cx="3076652" cy="4292850"/>
            <a:chOff x="3033673" y="2031750"/>
            <a:chExt cx="3076652" cy="429285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3673" y="2031750"/>
              <a:ext cx="3076652" cy="429285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125863" y="2057400"/>
              <a:ext cx="9701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cathode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937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Distribution Simulation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20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Telegrapher’s Equation (Oliver Heaviside 1880) with Maxwell’s equations and ideal transmission line concept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99944" y="4602127"/>
            <a:ext cx="8765647" cy="1265273"/>
            <a:chOff x="199944" y="2693163"/>
            <a:chExt cx="8765647" cy="126527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9944" y="2705253"/>
              <a:ext cx="4206209" cy="123560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8085" y="2693163"/>
              <a:ext cx="4447506" cy="1265273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0417" y="2920033"/>
            <a:ext cx="4583164" cy="141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46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Distribution Simulation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21</a:t>
            </a:fld>
            <a:endParaRPr kumimoji="0"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906" y="2153033"/>
            <a:ext cx="8383837" cy="33409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42682" y="5562600"/>
                <a:ext cx="6258636" cy="6118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Wave equation with velocity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type m:val="skw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𝐿𝐶</m:t>
                            </m:r>
                          </m:e>
                        </m:rad>
                      </m:den>
                    </m:f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2682" y="5562600"/>
                <a:ext cx="6258636" cy="611834"/>
              </a:xfrm>
              <a:prstGeom prst="rect">
                <a:avLst/>
              </a:prstGeom>
              <a:blipFill rotWithShape="0">
                <a:blip r:embed="rId3"/>
                <a:stretch>
                  <a:fillRect l="-2047" t="-11000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1863090" y="3378125"/>
            <a:ext cx="5307330" cy="922020"/>
            <a:chOff x="1863090" y="3378125"/>
            <a:chExt cx="5307330" cy="922020"/>
          </a:xfrm>
        </p:grpSpPr>
        <p:sp>
          <p:nvSpPr>
            <p:cNvPr id="13" name="Oval 12"/>
            <p:cNvSpPr/>
            <p:nvPr/>
          </p:nvSpPr>
          <p:spPr>
            <a:xfrm>
              <a:off x="6248400" y="3378125"/>
              <a:ext cx="922020" cy="92202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863090" y="3378125"/>
              <a:ext cx="922020" cy="92202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1442682" y="4327038"/>
            <a:ext cx="6258636" cy="1795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770" y="4368978"/>
            <a:ext cx="5568460" cy="111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9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Distribution Simulation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22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reality one has also internal wire resistance (R) and leakage of current (G) to ground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777" y="4420539"/>
            <a:ext cx="3504445" cy="16754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568" y="4770081"/>
            <a:ext cx="7364865" cy="10973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5104" y="2653951"/>
            <a:ext cx="4313793" cy="176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78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Convolute All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23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convolution one can </a:t>
            </a:r>
            <a:r>
              <a:rPr lang="en-US" dirty="0"/>
              <a:t>calculate </a:t>
            </a:r>
            <a:r>
              <a:rPr lang="en-US" dirty="0" smtClean="0"/>
              <a:t>zero </a:t>
            </a:r>
            <a:r>
              <a:rPr lang="en-US" dirty="0"/>
              <a:t>state response (i.e., </a:t>
            </a:r>
            <a:r>
              <a:rPr lang="en-US" dirty="0" smtClean="0"/>
              <a:t>response </a:t>
            </a:r>
            <a:r>
              <a:rPr lang="en-US" dirty="0"/>
              <a:t>to </a:t>
            </a:r>
            <a:r>
              <a:rPr lang="en-US" dirty="0" smtClean="0"/>
              <a:t>input </a:t>
            </a:r>
            <a:r>
              <a:rPr lang="en-US" dirty="0"/>
              <a:t>when </a:t>
            </a:r>
            <a:r>
              <a:rPr lang="en-US" dirty="0" smtClean="0"/>
              <a:t>system </a:t>
            </a:r>
            <a:r>
              <a:rPr lang="en-US" dirty="0"/>
              <a:t>has zero initial conditions) of </a:t>
            </a:r>
            <a:r>
              <a:rPr lang="en-US" dirty="0" smtClean="0"/>
              <a:t>system </a:t>
            </a:r>
            <a:r>
              <a:rPr lang="en-US" dirty="0"/>
              <a:t>to </a:t>
            </a:r>
            <a:r>
              <a:rPr lang="en-US" dirty="0" smtClean="0"/>
              <a:t>arbitrary </a:t>
            </a:r>
            <a:r>
              <a:rPr lang="en-US" dirty="0"/>
              <a:t>input by using </a:t>
            </a:r>
            <a:r>
              <a:rPr lang="en-US" dirty="0" smtClean="0"/>
              <a:t>impulse </a:t>
            </a:r>
            <a:r>
              <a:rPr lang="en-US" dirty="0"/>
              <a:t>response of </a:t>
            </a:r>
            <a:r>
              <a:rPr lang="en-US" dirty="0" smtClean="0"/>
              <a:t>system</a:t>
            </a:r>
          </a:p>
          <a:p>
            <a:r>
              <a:rPr lang="en-US" dirty="0"/>
              <a:t>I</a:t>
            </a:r>
            <a:r>
              <a:rPr lang="en-US" dirty="0" smtClean="0"/>
              <a:t>mpulse response</a:t>
            </a:r>
            <a:r>
              <a:rPr lang="en-US" dirty="0"/>
              <a:t> </a:t>
            </a:r>
            <a:r>
              <a:rPr lang="en-US" dirty="0" smtClean="0"/>
              <a:t>of dynamic </a:t>
            </a:r>
            <a:r>
              <a:rPr lang="en-US" dirty="0"/>
              <a:t>system is its output when presented with </a:t>
            </a:r>
            <a:r>
              <a:rPr lang="en-US" dirty="0" smtClean="0"/>
              <a:t>brief </a:t>
            </a:r>
            <a:r>
              <a:rPr lang="en-US" dirty="0"/>
              <a:t>input signal, </a:t>
            </a:r>
            <a:r>
              <a:rPr lang="en-US" dirty="0" smtClean="0"/>
              <a:t>called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impulse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08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Convolute All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24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is convolution defined?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632" y="2347546"/>
            <a:ext cx="6390735" cy="306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Convolution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25</a:t>
            </a:fld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957" y="1600200"/>
            <a:ext cx="7056086" cy="455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7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Convolution: Excursion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26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all worked with convolutions already</a:t>
            </a:r>
          </a:p>
          <a:p>
            <a:pPr lvl="1"/>
            <a:r>
              <a:rPr lang="en-US" dirty="0" smtClean="0"/>
              <a:t>Impulse response of an inhomogeneous differential equation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Green’s function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63178" y="2487706"/>
            <a:ext cx="4417645" cy="2821942"/>
            <a:chOff x="2363178" y="2533552"/>
            <a:chExt cx="4417645" cy="2821942"/>
          </a:xfrm>
        </p:grpSpPr>
        <p:pic>
          <p:nvPicPr>
            <p:cNvPr id="1038" name="Picture 14" descr=" Lu(x)=f(x), 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0435" y="2533552"/>
              <a:ext cx="1735504" cy="285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 LG(x,s)=delta(x-s) 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5432" y="3048000"/>
              <a:ext cx="2153137" cy="259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 intLG(x,s)f(s)ds=intdelta(x-s)f(s)ds. 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3178" y="3429000"/>
              <a:ext cx="4417645" cy="631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4" name="Picture 20" descr=" Lu(x)=L(intG(x,s)f(s)ds) 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023" y="4017106"/>
              <a:ext cx="3303955" cy="631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6" name="Picture 22" descr=" u(x)=intG(x,s)f(s)ds. 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7008" y="4724400"/>
              <a:ext cx="2709985" cy="631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5703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Dividing Charge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3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MPGD vs MWPC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05" y="2223261"/>
            <a:ext cx="6107991" cy="364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5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Divide Charge?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February 09,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Klaus Dehmelt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4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12"/>
              <p:cNvSpPr txBox="1">
                <a:spLocks/>
              </p:cNvSpPr>
              <p:nvPr/>
            </p:nvSpPr>
            <p:spPr>
              <a:xfrm>
                <a:off x="301752" y="1524000"/>
                <a:ext cx="8534400" cy="4599432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/>
                  <a:buChar char=""/>
                  <a:defRPr kumimoji="0"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75000"/>
                  <a:buFont typeface="Wingdings 2"/>
                  <a:buChar char="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70000"/>
                  <a:buFont typeface="Wingdings"/>
                  <a:buChar char=""/>
                  <a:defRPr kumimoji="0"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Tx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1">
                      <a:shade val="75000"/>
                    </a:schemeClr>
                  </a:buClr>
                  <a:buSzPct val="90000"/>
                  <a:buChar char="•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rtl="0" eaLnBrk="1" latinLnBrk="0" hangingPunct="1">
                  <a:spcBef>
                    <a:spcPct val="20000"/>
                  </a:spcBef>
                  <a:buClr>
                    <a:schemeClr val="accent4">
                      <a:shade val="75000"/>
                    </a:schemeClr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77440" indent="-182880" algn="l" rtl="0" eaLnBrk="1" latinLnBrk="0" hangingPunct="1">
                  <a:spcBef>
                    <a:spcPct val="20000"/>
                  </a:spcBef>
                  <a:buClr>
                    <a:schemeClr val="accent2">
                      <a:shade val="75000"/>
                    </a:schemeClr>
                  </a:buClr>
                  <a:buSzPct val="90000"/>
                  <a:buChar char="•"/>
                  <a:defRPr kumimoji="0" sz="1400" kern="1200" cap="all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Channel count vs point resolution</a:t>
                </a:r>
              </a:p>
              <a:p>
                <a:pPr lvl="1"/>
                <a:r>
                  <a:rPr lang="en-US" dirty="0" smtClean="0"/>
                  <a:t>Single strip/pad/… has famous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𝑤𝑖𝑑𝑡h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-resolution</a:t>
                </a:r>
              </a:p>
              <a:p>
                <a:pPr lvl="2"/>
                <a:r>
                  <a:rPr lang="en-US" dirty="0" smtClean="0"/>
                  <a:t>Wide strips -&gt;  less resolution</a:t>
                </a:r>
              </a:p>
              <a:p>
                <a:pPr lvl="2"/>
                <a:r>
                  <a:rPr lang="en-US" dirty="0" smtClean="0"/>
                  <a:t>Narrow strips -&gt; better resolution but higher channel count: $$$, data size, support, heat, …</a:t>
                </a:r>
              </a:p>
              <a:p>
                <a:pPr lvl="2"/>
                <a:r>
                  <a:rPr lang="en-US" dirty="0">
                    <a:latin typeface="Symbol" panose="05050102010706020507" pitchFamily="18" charset="2"/>
                  </a:rPr>
                  <a:t>s</a:t>
                </a:r>
                <a:r>
                  <a:rPr lang="en-US" dirty="0" smtClean="0"/>
                  <a:t> = 100/50 </a:t>
                </a:r>
                <a:r>
                  <a:rPr lang="en-US" dirty="0" smtClean="0">
                    <a:latin typeface="Symbol" panose="05050102010706020507" pitchFamily="18" charset="2"/>
                  </a:rPr>
                  <a:t>m</a:t>
                </a:r>
                <a:r>
                  <a:rPr lang="en-US" dirty="0" smtClean="0"/>
                  <a:t>m require ~ 350/175 </a:t>
                </a:r>
                <a:r>
                  <a:rPr lang="en-US" dirty="0" smtClean="0">
                    <a:latin typeface="Symbol" panose="05050102010706020507" pitchFamily="18" charset="2"/>
                  </a:rPr>
                  <a:t>m</a:t>
                </a:r>
                <a:r>
                  <a:rPr lang="en-US" dirty="0" smtClean="0"/>
                  <a:t>m pitch: Narrow!</a:t>
                </a:r>
              </a:p>
              <a:p>
                <a:pPr lvl="1"/>
                <a:r>
                  <a:rPr lang="en-US" dirty="0" smtClean="0"/>
                  <a:t>Charge distributed over more than one strip will increase resolution via </a:t>
                </a:r>
                <a:r>
                  <a:rPr lang="en-US" dirty="0" err="1" smtClean="0"/>
                  <a:t>c.o.g</a:t>
                </a:r>
                <a:r>
                  <a:rPr lang="en-US" dirty="0" smtClean="0"/>
                  <a:t>. method and at the same time allows for wide(r) strips</a:t>
                </a:r>
              </a:p>
              <a:p>
                <a:pPr lvl="2"/>
                <a:r>
                  <a:rPr lang="en-US" dirty="0"/>
                  <a:t>COMPASS GEMs have 400 </a:t>
                </a:r>
                <a:r>
                  <a:rPr lang="en-US" dirty="0">
                    <a:latin typeface="Symbol" panose="05050102010706020507" pitchFamily="18" charset="2"/>
                  </a:rPr>
                  <a:t>m</a:t>
                </a:r>
                <a:r>
                  <a:rPr lang="en-US" dirty="0"/>
                  <a:t>m pitch and </a:t>
                </a:r>
                <a:r>
                  <a:rPr lang="en-US" dirty="0">
                    <a:latin typeface="Symbol" panose="05050102010706020507" pitchFamily="18" charset="2"/>
                  </a:rPr>
                  <a:t>s</a:t>
                </a:r>
                <a:r>
                  <a:rPr lang="en-US" dirty="0"/>
                  <a:t> </a:t>
                </a:r>
                <a:r>
                  <a:rPr lang="en-US" dirty="0" smtClean="0"/>
                  <a:t>≈ 50 </a:t>
                </a:r>
                <a:r>
                  <a:rPr lang="en-US" dirty="0" smtClean="0">
                    <a:latin typeface="Symbol" panose="05050102010706020507" pitchFamily="18" charset="2"/>
                  </a:rPr>
                  <a:t>m</a:t>
                </a:r>
                <a:r>
                  <a:rPr lang="en-US" dirty="0" smtClean="0"/>
                  <a:t>m</a:t>
                </a:r>
              </a:p>
              <a:p>
                <a:r>
                  <a:rPr lang="en-US" dirty="0" smtClean="0"/>
                  <a:t>How to distribute charge?</a:t>
                </a:r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6" name="Text Placeholder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52" y="1524000"/>
                <a:ext cx="8534400" cy="4599432"/>
              </a:xfrm>
              <a:prstGeom prst="rect">
                <a:avLst/>
              </a:prstGeom>
              <a:blipFill rotWithShape="0">
                <a:blip r:embed="rId3"/>
                <a:stretch>
                  <a:fillRect l="-786" t="-4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126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902" y="4489623"/>
            <a:ext cx="3614994" cy="18274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Distribution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5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Geometric charge division: increase size of charge cloud</a:t>
            </a:r>
          </a:p>
          <a:p>
            <a:pPr lvl="1"/>
            <a:r>
              <a:rPr lang="en-US" dirty="0" smtClean="0"/>
              <a:t>Let charge cloud diffuse transversely -&gt; gas with large(r) transverse diffusion coefficient</a:t>
            </a:r>
          </a:p>
          <a:p>
            <a:pPr lvl="1"/>
            <a:r>
              <a:rPr lang="en-US" dirty="0" smtClean="0"/>
              <a:t>Maximize misalignment of GEM-holes</a:t>
            </a:r>
          </a:p>
          <a:p>
            <a:pPr lvl="1"/>
            <a:r>
              <a:rPr lang="en-US" dirty="0" smtClean="0"/>
              <a:t>Introduce (small) incident angle</a:t>
            </a:r>
          </a:p>
          <a:p>
            <a:pPr lvl="1"/>
            <a:r>
              <a:rPr lang="en-US" dirty="0" err="1" smtClean="0"/>
              <a:t>Tetrafluormethane</a:t>
            </a:r>
            <a:r>
              <a:rPr lang="en-US" dirty="0" smtClean="0"/>
              <a:t> CF</a:t>
            </a:r>
            <a:r>
              <a:rPr lang="en-US" baseline="-25000" dirty="0" smtClean="0"/>
              <a:t>4</a:t>
            </a:r>
            <a:r>
              <a:rPr lang="en-US" dirty="0" smtClean="0"/>
              <a:t> is rather immune against blow-up</a:t>
            </a:r>
          </a:p>
          <a:p>
            <a:r>
              <a:rPr lang="en-US" dirty="0" smtClean="0"/>
              <a:t>Proportional wire: made use of charge division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018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Distribution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6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Generalize charge division on to 2-D: let charge cloud disperse while inducing charge on strips</a:t>
            </a:r>
          </a:p>
        </p:txBody>
      </p:sp>
      <p:pic>
        <p:nvPicPr>
          <p:cNvPr id="7" name="Picture 6" descr="foil_G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659" y="2756404"/>
            <a:ext cx="6074683" cy="295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823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Distribution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7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Equiv. circuit with intermediate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resistive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anode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678545" y="1621234"/>
            <a:ext cx="6084455" cy="4455678"/>
            <a:chOff x="1529773" y="1621234"/>
            <a:chExt cx="6084455" cy="4455678"/>
          </a:xfrm>
        </p:grpSpPr>
        <p:pic>
          <p:nvPicPr>
            <p:cNvPr id="12" name="Picture 11" descr="InductionModel.EPS                                             000027B9OS 9.1                         B7FF4A2C: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7" r="1105"/>
            <a:stretch>
              <a:fillRect/>
            </a:stretch>
          </p:blipFill>
          <p:spPr bwMode="auto">
            <a:xfrm>
              <a:off x="1529773" y="2086681"/>
              <a:ext cx="6084455" cy="3969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2895600" y="3447255"/>
              <a:ext cx="3352800" cy="359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9pPr>
            </a:lstStyle>
            <a:p>
              <a:r>
                <a:rPr lang="en-US" altLang="en-US" sz="2000" dirty="0">
                  <a:solidFill>
                    <a:srgbClr val="FF0000"/>
                  </a:solidFill>
                  <a:latin typeface="Times" panose="02020603050405020304" pitchFamily="18" charset="0"/>
                </a:rPr>
                <a:t>Resistive anode foil</a:t>
              </a:r>
              <a:endParaRPr lang="en-US" altLang="en-US" sz="1600" dirty="0">
                <a:solidFill>
                  <a:srgbClr val="FF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3567953" y="4800600"/>
              <a:ext cx="2362200" cy="359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9pPr>
            </a:lstStyle>
            <a:p>
              <a:r>
                <a:rPr lang="en-US" altLang="en-US" sz="2000" dirty="0">
                  <a:solidFill>
                    <a:srgbClr val="FF0000"/>
                  </a:solidFill>
                  <a:latin typeface="Times" panose="02020603050405020304" pitchFamily="18" charset="0"/>
                </a:rPr>
                <a:t>Signal pickup pads</a:t>
              </a:r>
              <a:endParaRPr lang="en-US" altLang="en-US" dirty="0">
                <a:solidFill>
                  <a:srgbClr val="FF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4343400" y="1621234"/>
              <a:ext cx="2895600" cy="359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9pPr>
            </a:lstStyle>
            <a:p>
              <a:r>
                <a:rPr lang="en-US" altLang="en-US" sz="2000" dirty="0">
                  <a:solidFill>
                    <a:srgbClr val="FF0000"/>
                  </a:solidFill>
                  <a:latin typeface="Times" panose="02020603050405020304" pitchFamily="18" charset="0"/>
                </a:rPr>
                <a:t>Current generators</a:t>
              </a:r>
              <a:endParaRPr lang="en-US" altLang="en-US" dirty="0">
                <a:latin typeface="Times" panose="02020603050405020304" pitchFamily="18" charset="0"/>
              </a:endParaRP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4092388" y="5715000"/>
              <a:ext cx="2819400" cy="361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1pPr>
              <a:lvl2pPr marL="4572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2pPr>
              <a:lvl3pPr marL="9144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3pPr>
              <a:lvl4pPr marL="1371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4pPr>
              <a:lvl5pPr marL="18288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900" b="1" kern="1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defRPr>
              </a:lvl9pPr>
            </a:lstStyle>
            <a:p>
              <a:r>
                <a:rPr lang="en-US" altLang="en-US" sz="2000" dirty="0">
                  <a:solidFill>
                    <a:srgbClr val="FF0000"/>
                  </a:solidFill>
                  <a:latin typeface="Times" panose="02020603050405020304" pitchFamily="18" charset="0"/>
                </a:rPr>
                <a:t>Pad amplifier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29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Dispersion with </a:t>
            </a:r>
            <a:r>
              <a:rPr lang="en-US" dirty="0" smtClean="0"/>
              <a:t>Telegraph-Equation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8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Small inductance and negligible leakage current reduces equation to</a:t>
                </a:r>
              </a:p>
              <a:p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</a:rPr>
                  <a:t>                    </a:t>
                </a:r>
                <a14:m>
                  <m:oMath xmlns:m="http://schemas.openxmlformats.org/officeDocument/2006/math">
                    <m:r>
                      <a:rPr lang="en-US" sz="4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4000" dirty="0" smtClean="0"/>
              </a:p>
              <a:p>
                <a:r>
                  <a:rPr lang="en-US" dirty="0" smtClean="0"/>
                  <a:t>Extend to 2-D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86" t="-13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3223" y="2438400"/>
            <a:ext cx="2637555" cy="9975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1210" y="3810000"/>
            <a:ext cx="2621581" cy="10348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3853" y="3429000"/>
            <a:ext cx="5656295" cy="4764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2630" y="4890238"/>
            <a:ext cx="3584370" cy="111591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4061012" y="4800600"/>
            <a:ext cx="304800" cy="4891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26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856" y="1516153"/>
            <a:ext cx="2962289" cy="9222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Dispersion in 2-D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09,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9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 to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and more realistic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000" y="2993387"/>
            <a:ext cx="6639999" cy="10452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742" y="4459941"/>
            <a:ext cx="8238517" cy="96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53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738</Words>
  <Application>Microsoft Office PowerPoint</Application>
  <PresentationFormat>On-screen Show (4:3)</PresentationFormat>
  <Paragraphs>212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ＭＳ Ｐゴシック</vt:lpstr>
      <vt:lpstr>Arial</vt:lpstr>
      <vt:lpstr>Calibri</vt:lpstr>
      <vt:lpstr>Cambria Math</vt:lpstr>
      <vt:lpstr>Georgia</vt:lpstr>
      <vt:lpstr>Symbol</vt:lpstr>
      <vt:lpstr>Times</vt:lpstr>
      <vt:lpstr>Wingdings</vt:lpstr>
      <vt:lpstr>Wingdings 2</vt:lpstr>
      <vt:lpstr>Civic</vt:lpstr>
      <vt:lpstr>Charge Division Concepts</vt:lpstr>
      <vt:lpstr>MicroPattern Gas Detectors MPGD</vt:lpstr>
      <vt:lpstr>Dividing Charge</vt:lpstr>
      <vt:lpstr>Why Divide Charge?</vt:lpstr>
      <vt:lpstr>Charge Distribution</vt:lpstr>
      <vt:lpstr>Charge Distribution</vt:lpstr>
      <vt:lpstr>Charge Distribution</vt:lpstr>
      <vt:lpstr>Charge Dispersion with Telegraph-Equation</vt:lpstr>
      <vt:lpstr>Charge Dispersion in 2-D</vt:lpstr>
      <vt:lpstr>Charge Dispersion in 2-D</vt:lpstr>
      <vt:lpstr>Detector Effects</vt:lpstr>
      <vt:lpstr>Detector Effects</vt:lpstr>
      <vt:lpstr>Simulation of Single Charge Cluster</vt:lpstr>
      <vt:lpstr>Simulation of Single Charge Cluster</vt:lpstr>
      <vt:lpstr>Simulation of Single Charge Cluster</vt:lpstr>
      <vt:lpstr>Simulation of Single Charge Cluster </vt:lpstr>
      <vt:lpstr>To Be Continued</vt:lpstr>
      <vt:lpstr>To Be Continued</vt:lpstr>
      <vt:lpstr>PowerPoint Presentation</vt:lpstr>
      <vt:lpstr>Charge Distribution Simulation</vt:lpstr>
      <vt:lpstr>Charge Distribution Simulation</vt:lpstr>
      <vt:lpstr>Charge Distribution Simulation</vt:lpstr>
      <vt:lpstr>Convolute All</vt:lpstr>
      <vt:lpstr>Convolute All</vt:lpstr>
      <vt:lpstr>Convolution</vt:lpstr>
      <vt:lpstr>Convolution: Excursion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2012-05-21T01:57:54Z</dcterms:created>
  <dcterms:modified xsi:type="dcterms:W3CDTF">2015-02-09T15:55:47Z</dcterms:modified>
</cp:coreProperties>
</file>